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8.png" ContentType="image/png"/>
  <Override PartName="/ppt/media/image3.jpeg" ContentType="image/jpeg"/>
  <Override PartName="/ppt/media/image5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09168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8336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09168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18336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360000" y="6630480"/>
            <a:ext cx="8423640" cy="1371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09168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183360" y="141264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09168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183360" y="4257720"/>
            <a:ext cx="294408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60000" y="6630480"/>
            <a:ext cx="8423640" cy="13716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5446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85400" y="425772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85400" y="1412640"/>
            <a:ext cx="44618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0" y="4257720"/>
            <a:ext cx="9143640" cy="25977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105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>
            <a:off x="360000" y="6379200"/>
            <a:ext cx="8424000" cy="0"/>
          </a:xfrm>
          <a:prstGeom prst="line">
            <a:avLst/>
          </a:prstGeom>
          <a:ln w="10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Image 6" descr=""/>
          <p:cNvPicPr/>
          <p:nvPr/>
        </p:nvPicPr>
        <p:blipFill>
          <a:blip r:embed="rId2"/>
          <a:stretch/>
        </p:blipFill>
        <p:spPr>
          <a:xfrm>
            <a:off x="251640" y="144000"/>
            <a:ext cx="1007640" cy="828360"/>
          </a:xfrm>
          <a:prstGeom prst="rect">
            <a:avLst/>
          </a:prstGeom>
          <a:ln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0" y="0"/>
            <a:ext cx="179640" cy="2397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10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XX/XX/XXXX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</a:rPr>
              <a:t>Intitulé de la direction ou de l’organisme rattaché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75351C8-D04D-48EE-A07B-C94F201A031E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6" name="PlaceHolder 6"/>
          <p:cNvSpPr>
            <a:spLocks noGrp="1"/>
          </p:cNvSpPr>
          <p:nvPr>
            <p:ph type="body"/>
          </p:nvPr>
        </p:nvSpPr>
        <p:spPr>
          <a:xfrm>
            <a:off x="360000" y="3128040"/>
            <a:ext cx="8423640" cy="27691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3250" spc="-1" strike="noStrike" cap="all">
                <a:solidFill>
                  <a:srgbClr val="000000"/>
                </a:solidFill>
                <a:latin typeface="Arial"/>
              </a:rPr>
              <a:t>Titre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r>
              <a:rPr b="0" lang="fr-FR" sz="1850" spc="-1" strike="noStrike">
                <a:solidFill>
                  <a:srgbClr val="000000"/>
                </a:solidFill>
                <a:latin typeface="Arial"/>
              </a:rPr>
              <a:t>Sous-titre</a:t>
            </a:r>
            <a:endParaRPr b="0" lang="fr-FR" sz="18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Line 7"/>
          <p:cNvSpPr/>
          <p:nvPr/>
        </p:nvSpPr>
        <p:spPr>
          <a:xfrm>
            <a:off x="360000" y="6379200"/>
            <a:ext cx="8424000" cy="0"/>
          </a:xfrm>
          <a:prstGeom prst="line">
            <a:avLst/>
          </a:prstGeom>
          <a:ln w="10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Image 3" descr=""/>
          <p:cNvPicPr/>
          <p:nvPr/>
        </p:nvPicPr>
        <p:blipFill>
          <a:blip r:embed="rId3"/>
          <a:stretch/>
        </p:blipFill>
        <p:spPr>
          <a:xfrm>
            <a:off x="107640" y="239760"/>
            <a:ext cx="2879280" cy="2367360"/>
          </a:xfrm>
          <a:prstGeom prst="rect">
            <a:avLst/>
          </a:prstGeom>
          <a:ln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>
            <a:off x="360000" y="6379200"/>
            <a:ext cx="8424000" cy="0"/>
          </a:xfrm>
          <a:prstGeom prst="line">
            <a:avLst/>
          </a:prstGeom>
          <a:ln w="1008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Image 6" descr=""/>
          <p:cNvPicPr/>
          <p:nvPr/>
        </p:nvPicPr>
        <p:blipFill>
          <a:blip r:embed="rId2"/>
          <a:stretch/>
        </p:blipFill>
        <p:spPr>
          <a:xfrm>
            <a:off x="251640" y="144000"/>
            <a:ext cx="1007640" cy="828360"/>
          </a:xfrm>
          <a:prstGeom prst="rect">
            <a:avLst/>
          </a:prstGeom>
          <a:ln>
            <a:noFill/>
          </a:ln>
        </p:spPr>
      </p:pic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0" y="1412640"/>
            <a:ext cx="9143640" cy="5446080"/>
          </a:xfrm>
          <a:prstGeom prst="rect">
            <a:avLst/>
          </a:prstGeom>
        </p:spPr>
        <p:txBody>
          <a:bodyPr lIns="90000" rIns="90000" tIns="1080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Sélectionner l’icône pour insérer une image,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puis disposer l’image en arrière plan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(Sélectionner l’image avec le bouton droit de la souris / </a:t>
            </a:r>
            <a:br/>
            <a:r>
              <a:rPr b="0" lang="fr-FR" sz="1800" spc="-1" strike="noStrike" cap="all">
                <a:solidFill>
                  <a:srgbClr val="000000"/>
                </a:solidFill>
                <a:latin typeface="Arial"/>
              </a:rPr>
              <a:t>Mettre à l’arrière plan)</a:t>
            </a:r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360000" y="983880"/>
            <a:ext cx="8423640" cy="5394960"/>
          </a:xfrm>
          <a:prstGeom prst="rect">
            <a:avLst/>
          </a:prstGeom>
        </p:spPr>
        <p:txBody>
          <a:bodyPr lIns="0" rIns="0" tIns="0" bIns="360000" anchor="ctr">
            <a:noAutofit/>
          </a:bodyPr>
          <a:p>
            <a:pPr marL="396000" indent="-395640">
              <a:lnSpc>
                <a:spcPct val="90000"/>
              </a:lnSpc>
              <a:buClr>
                <a:srgbClr val="000000"/>
              </a:buClr>
              <a:buFont typeface="Arial"/>
              <a:buAutoNum type="arabicPeriod"/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Titre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dt"/>
          </p:nvPr>
        </p:nvSpPr>
        <p:spPr>
          <a:xfrm>
            <a:off x="7614000" y="6378120"/>
            <a:ext cx="1169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XX/XX/XXXX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ftr"/>
          </p:nvPr>
        </p:nvSpPr>
        <p:spPr>
          <a:xfrm>
            <a:off x="360000" y="6378120"/>
            <a:ext cx="5903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fr-FR" sz="750" spc="-1" strike="noStrike">
                <a:solidFill>
                  <a:srgbClr val="000000"/>
                </a:solidFill>
                <a:latin typeface="Arial"/>
              </a:rPr>
              <a:t>Intitulé de la direction ou de l’organisme rattaché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51" name="PlaceHolder 6"/>
          <p:cNvSpPr>
            <a:spLocks noGrp="1"/>
          </p:cNvSpPr>
          <p:nvPr>
            <p:ph type="sldNum"/>
          </p:nvPr>
        </p:nvSpPr>
        <p:spPr>
          <a:xfrm>
            <a:off x="6264000" y="6378120"/>
            <a:ext cx="1349640" cy="479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64166D5B-235E-441A-9FDE-E57CD84DCF52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0" y="0"/>
            <a:ext cx="179640" cy="239760"/>
          </a:xfrm>
          <a:prstGeom prst="rect">
            <a:avLst/>
          </a:prstGeom>
          <a:noFill/>
          <a:ln>
            <a:solidFill>
              <a:srgbClr val="000000">
                <a:alpha val="0"/>
              </a:srgbClr>
            </a:solidFill>
          </a:ln>
        </p:spPr>
        <p:txBody>
          <a:bodyPr lIns="0" rIns="0" tIns="0" bIns="0">
            <a:noAutofit/>
          </a:bodyPr>
          <a:p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360000" y="2925000"/>
            <a:ext cx="8423640" cy="27248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>
              <a:lnSpc>
                <a:spcPct val="90000"/>
              </a:lnSpc>
            </a:pPr>
            <a:r>
              <a:rPr b="1" lang="fr-FR" sz="3250" spc="-1" strike="noStrike" cap="all">
                <a:solidFill>
                  <a:srgbClr val="005696"/>
                </a:solidFill>
                <a:latin typeface="Arial"/>
              </a:rPr>
              <a:t>LE Service en ligne orientation</a:t>
            </a: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99"/>
              </a:spcBef>
            </a:pPr>
            <a:r>
              <a:rPr b="1" lang="fr-FR" sz="2800" spc="-1" strike="noStrike">
                <a:solidFill>
                  <a:srgbClr val="005696"/>
                </a:solidFill>
                <a:latin typeface="Arial"/>
              </a:rPr>
              <a:t>Les 4 étapes à suivre en ligne pour demander une voie d’orientation après la 3</a:t>
            </a:r>
            <a:r>
              <a:rPr b="1" lang="fr-FR" sz="2800" spc="-1" strike="noStrike" baseline="30000">
                <a:solidFill>
                  <a:srgbClr val="005696"/>
                </a:solidFill>
                <a:latin typeface="Arial"/>
              </a:rPr>
              <a:t>e</a:t>
            </a: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TextShape 3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91" name="TextShape 4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2DCAD3F7-5F68-49BB-9DC3-D55D35E93A55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29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CE52A20-4B26-486E-945F-293D5C34E160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30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Saisie des intentions d’orientation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31" name="CustomShape 4"/>
          <p:cNvSpPr/>
          <p:nvPr/>
        </p:nvSpPr>
        <p:spPr>
          <a:xfrm>
            <a:off x="196560" y="624240"/>
            <a:ext cx="8469000" cy="137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just"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La sélection d’une voie se fait dans l’ordre de préférence, il est possible de les modifier jusqu’à la fermeture du service en ligne Orientation à la date indiquée par le chef d’établissement.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132" name="Image 4" descr=""/>
          <p:cNvPicPr/>
          <p:nvPr/>
        </p:nvPicPr>
        <p:blipFill>
          <a:blip r:embed="rId1"/>
          <a:stretch/>
        </p:blipFill>
        <p:spPr>
          <a:xfrm>
            <a:off x="196560" y="1845000"/>
            <a:ext cx="8772120" cy="4190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34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7FBAEC26-2CFF-426F-A468-0D383EA5A571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35" name="TextShape 3"/>
          <p:cNvSpPr txBox="1"/>
          <p:nvPr/>
        </p:nvSpPr>
        <p:spPr>
          <a:xfrm>
            <a:off x="0" y="1196640"/>
            <a:ext cx="9143640" cy="5180760"/>
          </a:xfrm>
          <a:prstGeom prst="rect">
            <a:avLst/>
          </a:prstGeom>
          <a:solidFill>
            <a:srgbClr val="005696"/>
          </a:solidFill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r>
              <a:rPr b="1" i="1" lang="fr-FR" sz="325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3</a:t>
            </a:r>
            <a:r>
              <a:rPr b="1" lang="fr-FR" sz="4000" spc="-1" strike="noStrike">
                <a:solidFill>
                  <a:srgbClr val="ffffff"/>
                </a:solidFill>
                <a:latin typeface="Arial"/>
              </a:rPr>
              <a:t>.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Validation des intentions d’orientation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359BFF1F-9AF5-4C55-9136-A3BB3E26A73E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Validation des intentions d’orientation</a:t>
            </a:r>
            <a:r>
              <a:rPr b="1" lang="fr-FR" sz="2000" spc="-1" strike="noStrike">
                <a:solidFill>
                  <a:srgbClr val="002060"/>
                </a:solidFill>
                <a:latin typeface="Arial"/>
              </a:rPr>
              <a:t>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39" name="CustomShape 4"/>
          <p:cNvSpPr/>
          <p:nvPr/>
        </p:nvSpPr>
        <p:spPr>
          <a:xfrm>
            <a:off x="323640" y="2853000"/>
            <a:ext cx="2232000" cy="187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Le récapitulatif des intentions d’orientation doit être validé pour être enregistr</a:t>
            </a:r>
            <a:r>
              <a:rPr b="1" lang="fr-FR" sz="1800" spc="-1" strike="noStrike">
                <a:solidFill>
                  <a:srgbClr val="002060"/>
                </a:solidFill>
                <a:latin typeface="Arial"/>
              </a:rPr>
              <a:t>é.</a:t>
            </a:r>
            <a:endParaRPr b="0" lang="fr-FR" sz="1800" spc="-1" strike="noStrike">
              <a:latin typeface="Arial"/>
            </a:endParaRPr>
          </a:p>
        </p:txBody>
      </p:sp>
      <p:pic>
        <p:nvPicPr>
          <p:cNvPr id="140" name="Image 1" descr=""/>
          <p:cNvPicPr/>
          <p:nvPr/>
        </p:nvPicPr>
        <p:blipFill>
          <a:blip r:embed="rId1"/>
          <a:stretch/>
        </p:blipFill>
        <p:spPr>
          <a:xfrm>
            <a:off x="2569680" y="1050840"/>
            <a:ext cx="5838480" cy="503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 4" descr=""/>
          <p:cNvPicPr/>
          <p:nvPr/>
        </p:nvPicPr>
        <p:blipFill>
          <a:blip r:embed="rId1"/>
          <a:stretch/>
        </p:blipFill>
        <p:spPr>
          <a:xfrm>
            <a:off x="2487600" y="1015200"/>
            <a:ext cx="5711040" cy="5039640"/>
          </a:xfrm>
          <a:prstGeom prst="rect">
            <a:avLst/>
          </a:prstGeom>
          <a:ln>
            <a:noFill/>
          </a:ln>
        </p:spPr>
      </p:pic>
      <p:sp>
        <p:nvSpPr>
          <p:cNvPr id="142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627336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61A98A5A-6D48-4F98-80D8-606AC27BAA56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44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Validation des intentions d’orientation</a:t>
            </a:r>
            <a:r>
              <a:rPr b="1" lang="fr-FR" sz="2000" spc="-1" strike="noStrike">
                <a:solidFill>
                  <a:srgbClr val="002060"/>
                </a:solidFill>
                <a:latin typeface="Arial"/>
              </a:rPr>
              <a:t>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45" name="CustomShape 4"/>
          <p:cNvSpPr/>
          <p:nvPr/>
        </p:nvSpPr>
        <p:spPr>
          <a:xfrm>
            <a:off x="131400" y="1917000"/>
            <a:ext cx="2355840" cy="23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Un courriel avec le récapitulatif des intentions d’orientation saisies est transmis à chaque représentant légal. 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Les intentions peuvent être modifiées jusqu’à la fermeture du service. </a:t>
            </a: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35B87871-432C-4DC5-A2C8-2072414C4514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48" name="TextShape 3"/>
          <p:cNvSpPr txBox="1"/>
          <p:nvPr/>
        </p:nvSpPr>
        <p:spPr>
          <a:xfrm>
            <a:off x="0" y="1196640"/>
            <a:ext cx="9143640" cy="5180760"/>
          </a:xfrm>
          <a:prstGeom prst="rect">
            <a:avLst/>
          </a:prstGeom>
          <a:solidFill>
            <a:srgbClr val="005696"/>
          </a:solidFill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r>
              <a:rPr b="1" lang="fr-FR" sz="40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4</a:t>
            </a:r>
            <a:r>
              <a:rPr b="1" i="1" lang="fr-FR" sz="3600" spc="-1" strike="noStrike">
                <a:solidFill>
                  <a:srgbClr val="ffffff"/>
                </a:solidFill>
                <a:latin typeface="Arial"/>
              </a:rPr>
              <a:t>. 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Consultation et accusé de réception   de l’avis provisoire du conseil de classe 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0F1CC63F-A608-4D4E-A0E9-76A2979D9988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51" name="CustomShape 3"/>
          <p:cNvSpPr/>
          <p:nvPr/>
        </p:nvSpPr>
        <p:spPr>
          <a:xfrm>
            <a:off x="1534320" y="260640"/>
            <a:ext cx="7141680" cy="5018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Consultation et accusé de réception de l’avis provisoire du conseil de classe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52" name="CustomShape 4"/>
          <p:cNvSpPr/>
          <p:nvPr/>
        </p:nvSpPr>
        <p:spPr>
          <a:xfrm>
            <a:off x="695880" y="1105560"/>
            <a:ext cx="8087760" cy="1007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L’accusé de réception des avis du conseil de classe pourra être effectué indifféremment par l’un ou l’autre des représentants légaux</a:t>
            </a:r>
            <a:r>
              <a:rPr b="0" lang="fr-FR" sz="1600" spc="-1" strike="noStrike">
                <a:solidFill>
                  <a:srgbClr val="002060"/>
                </a:solidFill>
                <a:latin typeface="Arial"/>
              </a:rPr>
              <a:t>.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153" name="Image 1" descr=""/>
          <p:cNvPicPr/>
          <p:nvPr/>
        </p:nvPicPr>
        <p:blipFill>
          <a:blip r:embed="rId1"/>
          <a:stretch/>
        </p:blipFill>
        <p:spPr>
          <a:xfrm>
            <a:off x="251640" y="2205000"/>
            <a:ext cx="8701920" cy="367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EC723916-9D47-42C9-8235-DB7073AF3034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94" name="CustomShape 3"/>
          <p:cNvSpPr/>
          <p:nvPr/>
        </p:nvSpPr>
        <p:spPr>
          <a:xfrm>
            <a:off x="15840" y="980640"/>
            <a:ext cx="9143640" cy="5453640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ffffff"/>
              </a:buClr>
              <a:buFont typeface="StarSymbol"/>
              <a:buAutoNum type="arabicPeriod"/>
            </a:pP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Connexion au service en ligne Orientation</a:t>
            </a: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Arial"/>
              </a:rPr>
              <a:t>Compatible avec tous types de supports, tablettes,    smartphones, ordinateurs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FR" sz="2400" spc="-1" strike="noStrike">
                <a:solidFill>
                  <a:srgbClr val="ffffff"/>
                </a:solidFill>
                <a:latin typeface="Arial"/>
              </a:rPr>
              <a:t>Accès avec l’adresse unique teleservices.education.gouv.fr</a:t>
            </a: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27B22AEC-2791-4F7B-86A9-6FB27955651E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1331640" y="0"/>
            <a:ext cx="7128360" cy="76428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325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Connexion au service en ligne Orientation</a:t>
            </a:r>
            <a:endParaRPr b="0" lang="fr-FR" sz="2000" spc="-1" strike="noStrike">
              <a:latin typeface="Arial"/>
            </a:endParaRPr>
          </a:p>
        </p:txBody>
      </p:sp>
      <p:sp>
        <p:nvSpPr>
          <p:cNvPr id="98" name="TextShape 4"/>
          <p:cNvSpPr txBox="1"/>
          <p:nvPr/>
        </p:nvSpPr>
        <p:spPr>
          <a:xfrm>
            <a:off x="442800" y="958680"/>
            <a:ext cx="8367480" cy="180000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br/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Le compte d’un représentant légal permet de saisir les intentions d’orientation et d’accuser réception de l’avis donné par le conseil de classe. </a:t>
            </a:r>
            <a:br/>
            <a:br/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Le compte d’un élève permet uniquement de consulter les saisies effectuées par le représentant légal</a:t>
            </a:r>
            <a:r>
              <a:rPr b="0" lang="fr-FR" sz="1600" spc="-1" strike="noStrike">
                <a:solidFill>
                  <a:srgbClr val="002060"/>
                </a:solidFill>
                <a:latin typeface="Arial"/>
              </a:rPr>
              <a:t>.</a:t>
            </a:r>
            <a:br/>
            <a:endParaRPr b="0" lang="fr-FR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Image 6" descr=""/>
          <p:cNvPicPr/>
          <p:nvPr/>
        </p:nvPicPr>
        <p:blipFill>
          <a:blip r:embed="rId1"/>
          <a:stretch/>
        </p:blipFill>
        <p:spPr>
          <a:xfrm>
            <a:off x="278280" y="2568240"/>
            <a:ext cx="8695800" cy="3447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9FA2392E-2BEB-4E2E-BE5F-ED9574555929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02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Connexion au service en ligne Orientation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03" name="TextShape 4"/>
          <p:cNvSpPr txBox="1"/>
          <p:nvPr/>
        </p:nvSpPr>
        <p:spPr>
          <a:xfrm>
            <a:off x="574920" y="987480"/>
            <a:ext cx="8208720" cy="1007640"/>
          </a:xfrm>
          <a:prstGeom prst="rect">
            <a:avLst/>
          </a:prstGeom>
          <a:noFill/>
          <a:ln w="25560">
            <a:noFill/>
          </a:ln>
        </p:spPr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br/>
            <a:br/>
            <a:br/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Connexion au portail Scolarité services avec mon compte EduConnect.</a:t>
            </a:r>
            <a:br/>
            <a:br/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Accès avec l’identifiant et le mot de passe  transmis par le chef d’établissement.</a:t>
            </a:r>
            <a:br/>
            <a:br/>
            <a:r>
              <a:rPr b="0" lang="fr-FR" sz="1800" spc="-1" strike="noStrike">
                <a:solidFill>
                  <a:srgbClr val="ffffff"/>
                </a:solidFill>
                <a:latin typeface="Arial"/>
              </a:rPr>
              <a:t>.</a:t>
            </a:r>
            <a:br/>
            <a:endParaRPr b="0" lang="fr-F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4" name="Image 7" descr=""/>
          <p:cNvPicPr/>
          <p:nvPr/>
        </p:nvPicPr>
        <p:blipFill>
          <a:blip r:embed="rId1"/>
          <a:stretch/>
        </p:blipFill>
        <p:spPr>
          <a:xfrm>
            <a:off x="1043640" y="1845000"/>
            <a:ext cx="6802200" cy="424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5CD136D5-BC72-4FD6-8D24-6501B594ED71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Connexion au service en ligne Orientation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08" name="CustomShape 4"/>
          <p:cNvSpPr/>
          <p:nvPr/>
        </p:nvSpPr>
        <p:spPr>
          <a:xfrm>
            <a:off x="583560" y="1087560"/>
            <a:ext cx="56646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Accès aux services en ligne dans le menu </a:t>
            </a:r>
            <a:r>
              <a:rPr b="1" lang="fr-FR" sz="1600" spc="-1" strike="noStrike" u="sng">
                <a:solidFill>
                  <a:srgbClr val="0070c0"/>
                </a:solidFill>
                <a:uFillTx/>
                <a:latin typeface="Arial"/>
              </a:rPr>
              <a:t>Mes services.</a:t>
            </a:r>
            <a:r>
              <a:rPr b="1" lang="fr-FR" sz="18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fr-FR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</p:txBody>
      </p:sp>
      <p:pic>
        <p:nvPicPr>
          <p:cNvPr id="109" name="Image 2" descr=""/>
          <p:cNvPicPr/>
          <p:nvPr/>
        </p:nvPicPr>
        <p:blipFill>
          <a:blip r:embed="rId1"/>
          <a:stretch/>
        </p:blipFill>
        <p:spPr>
          <a:xfrm>
            <a:off x="261000" y="1700640"/>
            <a:ext cx="8157960" cy="446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86FB99FE-7D4F-441E-8035-7F107BF20301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Connexion au service en ligne Orientation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13" name="CustomShape 4"/>
          <p:cNvSpPr/>
          <p:nvPr/>
        </p:nvSpPr>
        <p:spPr>
          <a:xfrm>
            <a:off x="539640" y="830520"/>
            <a:ext cx="7541640" cy="1079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Sur la page d’accueil de Scolarité services je clique sur Orientation à partir de la date indiquée par le chef d’établissement.</a:t>
            </a:r>
            <a:endParaRPr b="0" lang="fr-FR" sz="1600" spc="-1" strike="noStrike">
              <a:latin typeface="Arial"/>
            </a:endParaRPr>
          </a:p>
        </p:txBody>
      </p:sp>
      <p:pic>
        <p:nvPicPr>
          <p:cNvPr id="114" name="Image 7" descr=""/>
          <p:cNvPicPr/>
          <p:nvPr/>
        </p:nvPicPr>
        <p:blipFill>
          <a:blip r:embed="rId1"/>
          <a:stretch/>
        </p:blipFill>
        <p:spPr>
          <a:xfrm>
            <a:off x="755640" y="1959480"/>
            <a:ext cx="7821720" cy="431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16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F13989DB-DCFD-469A-BA69-EBD581D1DED2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17" name="TextShape 3"/>
          <p:cNvSpPr txBox="1"/>
          <p:nvPr/>
        </p:nvSpPr>
        <p:spPr>
          <a:xfrm>
            <a:off x="0" y="1196640"/>
            <a:ext cx="9143640" cy="5180760"/>
          </a:xfrm>
          <a:prstGeom prst="rect">
            <a:avLst/>
          </a:prstGeom>
          <a:solidFill>
            <a:srgbClr val="005696"/>
          </a:solidFill>
          <a:ln w="10080">
            <a:solidFill>
              <a:srgbClr val="000000"/>
            </a:solidFill>
            <a:round/>
          </a:ln>
        </p:spPr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r>
              <a:rPr b="1" i="1" lang="fr-FR" sz="325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Arial"/>
              </a:rPr>
              <a:t>2. Saisie des intentions d’orientation</a:t>
            </a:r>
            <a:endParaRPr b="0" lang="fr-FR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 1" descr=""/>
          <p:cNvPicPr/>
          <p:nvPr/>
        </p:nvPicPr>
        <p:blipFill>
          <a:blip r:embed="rId1"/>
          <a:stretch/>
        </p:blipFill>
        <p:spPr>
          <a:xfrm>
            <a:off x="1172160" y="1105200"/>
            <a:ext cx="7642080" cy="4859640"/>
          </a:xfrm>
          <a:prstGeom prst="rect">
            <a:avLst/>
          </a:prstGeom>
          <a:ln>
            <a:noFill/>
          </a:ln>
        </p:spPr>
      </p:pic>
      <p:sp>
        <p:nvSpPr>
          <p:cNvPr id="119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D338C452-1920-4113-B6C4-D91A536BA0E8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Saisie des intentions d’orientation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166320" y="3717000"/>
            <a:ext cx="2736000" cy="1511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Présentation de chaque phase pour repérer les différentes étapes.</a:t>
            </a:r>
            <a:endParaRPr b="0" lang="fr-F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7614000" y="6378120"/>
            <a:ext cx="116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r>
              <a:rPr b="1" lang="fr-FR" sz="750" spc="-1" strike="noStrike" cap="all">
                <a:solidFill>
                  <a:srgbClr val="000000"/>
                </a:solidFill>
                <a:latin typeface="Arial"/>
              </a:rPr>
              <a:t>2022-2023</a:t>
            </a:r>
            <a:endParaRPr b="0" lang="fr-FR" sz="750" spc="-1" strike="noStrike">
              <a:latin typeface="Times New Roman"/>
            </a:endParaRPr>
          </a:p>
        </p:txBody>
      </p:sp>
      <p:sp>
        <p:nvSpPr>
          <p:cNvPr id="124" name="TextShape 2"/>
          <p:cNvSpPr txBox="1"/>
          <p:nvPr/>
        </p:nvSpPr>
        <p:spPr>
          <a:xfrm>
            <a:off x="6264000" y="6378120"/>
            <a:ext cx="1349640" cy="479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r">
              <a:lnSpc>
                <a:spcPct val="100000"/>
              </a:lnSpc>
            </a:pPr>
            <a:fld id="{A79D343F-B177-4726-A144-EE8F75213772}" type="slidenum">
              <a:rPr b="1" lang="fr-FR" sz="750" spc="-1" strike="noStrike">
                <a:solidFill>
                  <a:srgbClr val="000000"/>
                </a:solidFill>
                <a:latin typeface="Arial"/>
              </a:rPr>
              <a:t>&lt;numéro&gt;</a:t>
            </a:fld>
            <a:endParaRPr b="0" lang="fr-FR" sz="750" spc="-1" strike="noStrike">
              <a:latin typeface="Times New Roman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1534320" y="260640"/>
            <a:ext cx="7141680" cy="431640"/>
          </a:xfrm>
          <a:custGeom>
            <a:avLst/>
            <a:gdLst/>
            <a:ahLst/>
            <a:rect l="l" t="t" r="r" b="b"/>
            <a:pathLst>
              <a:path w="8424000" h="404640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noFill/>
          <a:ln w="10080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0" rIns="0" tIns="0" bIns="360000" anchor="ctr">
            <a:noAutofit/>
          </a:bodyPr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325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fr-FR" sz="2000" spc="-1" strike="noStrike">
                <a:solidFill>
                  <a:srgbClr val="005696"/>
                </a:solidFill>
                <a:latin typeface="Arial"/>
              </a:rPr>
              <a:t>Saisie des intentions d’orientation</a:t>
            </a:r>
            <a:r>
              <a:rPr b="1" lang="fr-FR" sz="20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fr-FR" sz="20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endParaRPr b="0" lang="fr-FR" sz="2000" spc="-1" strike="noStrike">
              <a:latin typeface="Arial"/>
            </a:endParaRPr>
          </a:p>
        </p:txBody>
      </p:sp>
      <p:sp>
        <p:nvSpPr>
          <p:cNvPr id="126" name="CustomShape 4"/>
          <p:cNvSpPr/>
          <p:nvPr/>
        </p:nvSpPr>
        <p:spPr>
          <a:xfrm>
            <a:off x="350280" y="832680"/>
            <a:ext cx="7848360" cy="1354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fr-FR" sz="1800" spc="-1" strike="noStrike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1" lang="fr-FR" sz="1600" spc="-1" strike="noStrike">
                <a:solidFill>
                  <a:srgbClr val="002060"/>
                </a:solidFill>
                <a:latin typeface="Arial"/>
              </a:rPr>
              <a:t>Le bouton « + Ajouter une intention » ouvre une pop-up qui permet la sélection d’une voie d’orientation, les intentions doivent être validées pour être enregistrées.</a:t>
            </a:r>
            <a:endParaRPr b="0" lang="fr-FR" sz="1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fr-FR" sz="1600" spc="-1" strike="noStrike">
              <a:latin typeface="Arial"/>
            </a:endParaRPr>
          </a:p>
        </p:txBody>
      </p:sp>
      <p:pic>
        <p:nvPicPr>
          <p:cNvPr id="127" name="Image 1" descr=""/>
          <p:cNvPicPr/>
          <p:nvPr/>
        </p:nvPicPr>
        <p:blipFill>
          <a:blip r:embed="rId1"/>
          <a:stretch/>
        </p:blipFill>
        <p:spPr>
          <a:xfrm>
            <a:off x="313560" y="2152800"/>
            <a:ext cx="8371080" cy="413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711CBDF24E87429AD9C0273156F54A" ma:contentTypeVersion="1" ma:contentTypeDescription="Crée un document." ma:contentTypeScope="" ma:versionID="2e7c5aa9ef5d81659d4bf2e92a6f29e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407a0f58931eb9b8f607584e4edce4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 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697583-1531-4773-AC5B-E1DFEC2B5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476</TotalTime>
  <Application>LibreOffice/6.3.0.4$Windows_X86_64 LibreOffice_project/057fc023c990d676a43019934386b85b21a9ee99</Application>
  <Words>407</Words>
  <Paragraphs>94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2020-03-05T15:21:24Z</dcterms:created>
  <dc:creator>Microsoft Office User</dc:creator>
  <dc:description/>
  <dc:language>fr-FR</dc:language>
  <cp:lastModifiedBy>GERALDINE DEMONT</cp:lastModifiedBy>
  <dcterms:modified xsi:type="dcterms:W3CDTF">2022-10-10T06:47:23Z</dcterms:modified>
  <cp:revision>59</cp:revision>
  <dc:subject>Client</dc:subject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0x010100AA711CBDF24E87429AD9C0273156F54A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Manager">
    <vt:lpwstr>Client</vt:lpwstr>
  </property>
  <property fmtid="{D5CDD505-2E9C-101B-9397-08002B2CF9AE}" pid="9" name="Notes">
    <vt:i4>0</vt:i4>
  </property>
  <property fmtid="{D5CDD505-2E9C-101B-9397-08002B2CF9AE}" pid="10" name="PresentationFormat">
    <vt:lpwstr>Affichage à l'écran (4:3)</vt:lpwstr>
  </property>
  <property fmtid="{D5CDD505-2E9C-101B-9397-08002B2CF9AE}" pid="11" name="ScaleCrop">
    <vt:bool>0</vt:bool>
  </property>
  <property fmtid="{D5CDD505-2E9C-101B-9397-08002B2CF9AE}" pid="12" name="ShareDoc">
    <vt:bool>0</vt:bool>
  </property>
  <property fmtid="{D5CDD505-2E9C-101B-9397-08002B2CF9AE}" pid="13" name="Slides">
    <vt:i4>15</vt:i4>
  </property>
</Properties>
</file>